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9" r:id="rId13"/>
    <p:sldId id="267" r:id="rId14"/>
    <p:sldId id="268" r:id="rId15"/>
    <p:sldId id="273" r:id="rId16"/>
    <p:sldId id="270" r:id="rId17"/>
    <p:sldId id="271" r:id="rId18"/>
    <p:sldId id="272" r:id="rId19"/>
    <p:sldId id="274" r:id="rId20"/>
    <p:sldId id="275" r:id="rId21"/>
    <p:sldId id="276" r:id="rId22"/>
    <p:sldId id="277" r:id="rId23"/>
    <p:sldId id="278" r:id="rId24"/>
    <p:sldId id="279" r:id="rId25"/>
    <p:sldId id="28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296" y="-5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7DD3E188-2FFF-4A76-8242-E99B617ECB97}"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DD3E188-2FFF-4A76-8242-E99B617ECB9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DD3E188-2FFF-4A76-8242-E99B617ECB9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DD3E188-2FFF-4A76-8242-E99B617ECB9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DD3E188-2FFF-4A76-8242-E99B617ECB97}"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DD3E188-2FFF-4A76-8242-E99B617ECB9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7DD3E188-2FFF-4A76-8242-E99B617ECB9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7DD3E188-2FFF-4A76-8242-E99B617ECB9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7DD3E188-2FFF-4A76-8242-E99B617ECB97}"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DD3E188-2FFF-4A76-8242-E99B617ECB9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E24DD46A-A467-4121-9DF9-1939B868117E}" type="datetimeFigureOut">
              <a:rPr lang="en-US" smtClean="0"/>
              <a:t>6/29/2020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DD3E188-2FFF-4A76-8242-E99B617ECB97}"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E24DD46A-A467-4121-9DF9-1939B868117E}" type="datetimeFigureOut">
              <a:rPr lang="en-US" smtClean="0"/>
              <a:t>6/29/2020</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7DD3E188-2FFF-4A76-8242-E99B617ECB97}"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838200"/>
            <a:ext cx="7406640" cy="1929384"/>
          </a:xfrm>
        </p:spPr>
        <p:txBody>
          <a:bodyPr>
            <a:normAutofit fontScale="90000"/>
          </a:bodyPr>
          <a:lstStyle/>
          <a:p>
            <a:pPr algn="ctr"/>
            <a:r>
              <a:rPr lang="en-US" dirty="0" smtClean="0"/>
              <a:t>Exploring Venues of Chennai, India using Foursquare API and </a:t>
            </a:r>
            <a:r>
              <a:rPr lang="en-US" dirty="0" err="1" smtClean="0"/>
              <a:t>Zomato</a:t>
            </a:r>
            <a:r>
              <a:rPr lang="en-US" dirty="0" smtClean="0"/>
              <a:t> API</a:t>
            </a:r>
            <a:endParaRPr lang="en-US" dirty="0"/>
          </a:p>
        </p:txBody>
      </p:sp>
      <p:sp>
        <p:nvSpPr>
          <p:cNvPr id="3" name="Subtitle 2"/>
          <p:cNvSpPr>
            <a:spLocks noGrp="1"/>
          </p:cNvSpPr>
          <p:nvPr>
            <p:ph type="subTitle" idx="1"/>
          </p:nvPr>
        </p:nvSpPr>
        <p:spPr>
          <a:xfrm>
            <a:off x="1600200" y="4267200"/>
            <a:ext cx="7101840" cy="1447800"/>
          </a:xfrm>
        </p:spPr>
        <p:txBody>
          <a:bodyPr/>
          <a:lstStyle/>
          <a:p>
            <a:pPr algn="ctr"/>
            <a:r>
              <a:rPr lang="en-US" dirty="0" smtClean="0"/>
              <a:t>ANAND KUMAR E</a:t>
            </a:r>
          </a:p>
          <a:p>
            <a:pPr algn="ctr"/>
            <a:r>
              <a:rPr lang="en-US" dirty="0" smtClean="0"/>
              <a:t>29-06-2020</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3124200"/>
            <a:ext cx="6781800" cy="3257924"/>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401762"/>
          </a:xfrm>
        </p:spPr>
        <p:txBody>
          <a:bodyPr>
            <a:normAutofit fontScale="90000"/>
          </a:bodyPr>
          <a:lstStyle/>
          <a:p>
            <a:r>
              <a:rPr lang="en-US" b="1" dirty="0" smtClean="0"/>
              <a:t>Methodology and Exploratory Data Analysis</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As a first step, I retrieve the venues in Chennai from Foursquare and </a:t>
            </a:r>
            <a:r>
              <a:rPr lang="en-US" dirty="0" err="1" smtClean="0"/>
              <a:t>Zomato</a:t>
            </a:r>
            <a:r>
              <a:rPr lang="en-US" dirty="0" smtClean="0"/>
              <a:t> APIs. I extract the location data from the Foursquare API for all venues up to a distance of 15 kilometers from the center of Chennai. Using this, I fetch the venue information including price and rating data from </a:t>
            </a:r>
            <a:r>
              <a:rPr lang="en-US" dirty="0" err="1" smtClean="0"/>
              <a:t>Zomato</a:t>
            </a:r>
            <a:r>
              <a:rPr lang="en-US" dirty="0" smtClean="0"/>
              <a:t> API.</a:t>
            </a:r>
          </a:p>
          <a:p>
            <a:r>
              <a:rPr lang="en-US" dirty="0" smtClean="0"/>
              <a:t>Using data cleaning, the dataset from the two APIs will be combined based on the venue names, latitude, and longitude values. One to one matching and careful data inspection would be used to remove any remaining outliers such as multiple venues at the same location from the two datasets. The final data will include the venue name, category, address, latitude, longitude, rating, price range, and average cost per person.</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498080" cy="1143000"/>
          </a:xfrm>
        </p:spPr>
        <p:txBody>
          <a:bodyPr/>
          <a:lstStyle/>
          <a:p>
            <a:r>
              <a:rPr lang="en-US" b="1" dirty="0" smtClean="0"/>
              <a:t>Categories</a:t>
            </a:r>
            <a:endParaRPr lang="en-US" dirty="0"/>
          </a:p>
        </p:txBody>
      </p:sp>
      <p:sp>
        <p:nvSpPr>
          <p:cNvPr id="3" name="Content Placeholder 2"/>
          <p:cNvSpPr>
            <a:spLocks noGrp="1"/>
          </p:cNvSpPr>
          <p:nvPr>
            <p:ph idx="1"/>
          </p:nvPr>
        </p:nvSpPr>
        <p:spPr>
          <a:xfrm>
            <a:off x="1295400" y="1143000"/>
            <a:ext cx="7498080" cy="4800600"/>
          </a:xfrm>
        </p:spPr>
        <p:txBody>
          <a:bodyPr>
            <a:noAutofit/>
          </a:bodyPr>
          <a:lstStyle/>
          <a:p>
            <a:r>
              <a:rPr lang="en-US" dirty="0" smtClean="0"/>
              <a:t>A</a:t>
            </a:r>
            <a:r>
              <a:rPr lang="en-US" dirty="0" smtClean="0"/>
              <a:t>nalysis </a:t>
            </a:r>
            <a:r>
              <a:rPr lang="en-US" dirty="0" smtClean="0"/>
              <a:t>by taking a look at the various categories of venues that exist in Chandigarh. As there are many restaurants, I believe that the majority venues shall include </a:t>
            </a:r>
            <a:r>
              <a:rPr lang="en-US" dirty="0" smtClean="0"/>
              <a:t>restaurants.</a:t>
            </a:r>
            <a:r>
              <a:rPr lang="en-US" dirty="0" smtClean="0"/>
              <a:t> we see that the majority venues are actually Indian Restaurants. This is closely followed by Indian </a:t>
            </a:r>
            <a:r>
              <a:rPr lang="en-US" dirty="0" smtClean="0"/>
              <a:t>Restaurants.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Visulizing</a:t>
            </a:r>
            <a:r>
              <a:rPr lang="en-US" dirty="0" smtClean="0"/>
              <a:t> Categories</a:t>
            </a:r>
            <a:endParaRPr lang="en-US" dirty="0"/>
          </a:p>
        </p:txBody>
      </p:sp>
      <p:pic>
        <p:nvPicPr>
          <p:cNvPr id="4" name="Content Placeholder 3" descr="venue category.png"/>
          <p:cNvPicPr>
            <a:picLocks noGrp="1"/>
          </p:cNvPicPr>
          <p:nvPr>
            <p:ph idx="1"/>
          </p:nvPr>
        </p:nvPicPr>
        <p:blipFill>
          <a:blip r:embed="rId2" cstate="print"/>
          <a:stretch>
            <a:fillRect/>
          </a:stretch>
        </p:blipFill>
        <p:spPr>
          <a:xfrm>
            <a:off x="1908410" y="1447800"/>
            <a:ext cx="6552730" cy="4800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Ratings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Next, I’ll explore the ratings of various venues in Chennai. I decided to plot a bar chart with x-axis as the rating from 1 to 5 and the y-axis as the count of venues with that rating. I decided to plot the bar chart to see what average rating venues get in Chennai. While the whole range of rating of venues might stretch from 1 to 5, the average rating is spread across 4 with maximum number of venues scoring between 3 and 5.</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Ratings Visualization</a:t>
            </a:r>
            <a:endParaRPr lang="en-US" dirty="0"/>
          </a:p>
        </p:txBody>
      </p:sp>
      <p:pic>
        <p:nvPicPr>
          <p:cNvPr id="4" name="Content Placeholder 3" descr="ratings.png"/>
          <p:cNvPicPr>
            <a:picLocks noGrp="1"/>
          </p:cNvPicPr>
          <p:nvPr>
            <p:ph idx="1"/>
          </p:nvPr>
        </p:nvPicPr>
        <p:blipFill>
          <a:blip r:embed="rId2" cstate="print"/>
          <a:stretch>
            <a:fillRect/>
          </a:stretch>
        </p:blipFill>
        <p:spPr>
          <a:xfrm>
            <a:off x="1625417" y="1723916"/>
            <a:ext cx="7118716" cy="42483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Venues with different ratings</a:t>
            </a:r>
            <a:endParaRPr lang="en-US" dirty="0"/>
          </a:p>
        </p:txBody>
      </p:sp>
      <p:pic>
        <p:nvPicPr>
          <p:cNvPr id="4" name="Content Placeholder 3" descr="venue ratings.png"/>
          <p:cNvPicPr>
            <a:picLocks noGrp="1"/>
          </p:cNvPicPr>
          <p:nvPr>
            <p:ph idx="1"/>
          </p:nvPr>
        </p:nvPicPr>
        <p:blipFill>
          <a:blip r:embed="rId2" cstate="print"/>
          <a:stretch>
            <a:fillRect/>
          </a:stretch>
        </p:blipFill>
        <p:spPr>
          <a:xfrm>
            <a:off x="1485587" y="1447800"/>
            <a:ext cx="7398375" cy="4800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Next, I explore the average prices of all venues for one person using a scatter plot along with the count of venues with that average price per person. Taking a look at figure 7, reveals that the majority venues have an average cost of Rs 200 to Rs 400 for one person. Even though the maximum venues lie in that range, the actual range of prices is very different. There are places with average price even as high as Rs 1000+ for one person. </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Price</a:t>
            </a:r>
            <a:endParaRPr lang="en-US" dirty="0"/>
          </a:p>
        </p:txBody>
      </p:sp>
      <p:pic>
        <p:nvPicPr>
          <p:cNvPr id="4" name="Content Placeholder 3" descr="count of venues with avg price.png"/>
          <p:cNvPicPr>
            <a:picLocks noGrp="1"/>
          </p:cNvPicPr>
          <p:nvPr>
            <p:ph idx="1"/>
          </p:nvPr>
        </p:nvPicPr>
        <p:blipFill>
          <a:blip r:embed="rId2" cstate="print"/>
          <a:stretch>
            <a:fillRect/>
          </a:stretch>
        </p:blipFill>
        <p:spPr>
          <a:xfrm>
            <a:off x="1688920" y="1708040"/>
            <a:ext cx="6991709" cy="42801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Venues based on price range</a:t>
            </a:r>
            <a:endParaRPr lang="en-US" dirty="0"/>
          </a:p>
        </p:txBody>
      </p:sp>
      <p:pic>
        <p:nvPicPr>
          <p:cNvPr id="4" name="Content Placeholder 3" descr="venue prices.png"/>
          <p:cNvPicPr>
            <a:picLocks noGrp="1"/>
          </p:cNvPicPr>
          <p:nvPr>
            <p:ph idx="1"/>
          </p:nvPr>
        </p:nvPicPr>
        <p:blipFill>
          <a:blip r:embed="rId2" cstate="print"/>
          <a:stretch>
            <a:fillRect/>
          </a:stretch>
        </p:blipFill>
        <p:spPr>
          <a:xfrm>
            <a:off x="2212831" y="2089873"/>
            <a:ext cx="5943887" cy="35164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Content Placeholder 2"/>
          <p:cNvSpPr>
            <a:spLocks noGrp="1"/>
          </p:cNvSpPr>
          <p:nvPr>
            <p:ph idx="1"/>
          </p:nvPr>
        </p:nvSpPr>
        <p:spPr/>
        <p:txBody>
          <a:bodyPr/>
          <a:lstStyle/>
          <a:p>
            <a:r>
              <a:rPr lang="en-US" dirty="0" smtClean="0"/>
              <a:t>Finally</a:t>
            </a:r>
            <a:r>
              <a:rPr lang="en-US" dirty="0" smtClean="0"/>
              <a:t>, I cluster all the venues based on their price range, location and more to identify similar venues and the relationship amongst them. I used K Means clustering and decided to cluster the venues into two separate groups</a:t>
            </a:r>
            <a:r>
              <a:rPr lang="en-US" dirty="0" smtClean="0"/>
              <a:t>.</a:t>
            </a:r>
            <a:endParaRPr lang="en-US" sz="2400" dirty="0" smtClean="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667000"/>
            <a:ext cx="7498080" cy="1143000"/>
          </a:xfrm>
        </p:spPr>
        <p:txBody>
          <a:bodyPr>
            <a:normAutofit fontScale="90000"/>
          </a:bodyPr>
          <a:lstStyle/>
          <a:p>
            <a:pPr algn="ctr"/>
            <a:r>
              <a:rPr lang="en-US" dirty="0" smtClean="0"/>
              <a:t>ANAND KUMAR E</a:t>
            </a:r>
            <a:br>
              <a:rPr lang="en-US" dirty="0" smtClean="0"/>
            </a:br>
            <a:r>
              <a:rPr lang="en-US" dirty="0" smtClean="0"/>
              <a:t>29-06-2020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clusters</a:t>
            </a:r>
            <a:endParaRPr lang="en-US" dirty="0"/>
          </a:p>
        </p:txBody>
      </p:sp>
      <p:pic>
        <p:nvPicPr>
          <p:cNvPr id="4" name="Content Placeholder 3" descr="clusters.png"/>
          <p:cNvPicPr>
            <a:picLocks noGrp="1"/>
          </p:cNvPicPr>
          <p:nvPr>
            <p:ph idx="1"/>
          </p:nvPr>
        </p:nvPicPr>
        <p:blipFill>
          <a:blip r:embed="rId2" cstate="print"/>
          <a:stretch>
            <a:fillRect/>
          </a:stretch>
        </p:blipFill>
        <p:spPr>
          <a:xfrm>
            <a:off x="1435100" y="1727098"/>
            <a:ext cx="7499350" cy="42420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
            </a:r>
            <a:r>
              <a:rPr lang="en-US" dirty="0" smtClean="0"/>
              <a:t>lusters</a:t>
            </a:r>
            <a:endParaRPr lang="en-US" dirty="0"/>
          </a:p>
        </p:txBody>
      </p:sp>
      <p:sp>
        <p:nvSpPr>
          <p:cNvPr id="3" name="Content Placeholder 2"/>
          <p:cNvSpPr>
            <a:spLocks noGrp="1"/>
          </p:cNvSpPr>
          <p:nvPr>
            <p:ph idx="1"/>
          </p:nvPr>
        </p:nvSpPr>
        <p:spPr/>
        <p:txBody>
          <a:bodyPr>
            <a:normAutofit lnSpcReduction="10000"/>
          </a:bodyPr>
          <a:lstStyle/>
          <a:p>
            <a:r>
              <a:rPr lang="en-US" dirty="0" smtClean="0"/>
              <a:t>In </a:t>
            </a:r>
            <a:r>
              <a:rPr lang="en-US" dirty="0" smtClean="0"/>
              <a:t>figure, </a:t>
            </a:r>
            <a:r>
              <a:rPr lang="en-US" dirty="0" smtClean="0"/>
              <a:t>we see the two clusters:</a:t>
            </a:r>
          </a:p>
          <a:p>
            <a:pPr lvl="0"/>
            <a:r>
              <a:rPr lang="en-US" dirty="0" smtClean="0"/>
              <a:t>The first cluster (green) is spread across the whole city and includes the majority venues. These venues have mean price range of mean price range of 1.84 and rating spread around 4.04.</a:t>
            </a:r>
          </a:p>
          <a:p>
            <a:pPr lvl="0"/>
            <a:r>
              <a:rPr lang="en-US" dirty="0" smtClean="0"/>
              <a:t>The second cluster (red) is very sparsely spread and has very limited venues. These venues have mean price range of 4.00 and rating spread around 4.12.</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and Discussions</a:t>
            </a:r>
            <a:endParaRPr lang="en-US" dirty="0"/>
          </a:p>
        </p:txBody>
      </p:sp>
      <p:sp>
        <p:nvSpPr>
          <p:cNvPr id="3" name="Content Placeholder 2"/>
          <p:cNvSpPr>
            <a:spLocks noGrp="1"/>
          </p:cNvSpPr>
          <p:nvPr>
            <p:ph idx="1"/>
          </p:nvPr>
        </p:nvSpPr>
        <p:spPr>
          <a:xfrm>
            <a:off x="1371600" y="1676400"/>
            <a:ext cx="7498080" cy="4800600"/>
          </a:xfrm>
        </p:spPr>
        <p:txBody>
          <a:bodyPr>
            <a:normAutofit fontScale="40000" lnSpcReduction="20000"/>
          </a:bodyPr>
          <a:lstStyle/>
          <a:p>
            <a:r>
              <a:rPr lang="en-US" sz="4800" dirty="0" smtClean="0"/>
              <a:t>Based </a:t>
            </a:r>
            <a:r>
              <a:rPr lang="en-US" sz="4800" dirty="0" smtClean="0"/>
              <a:t>on our analysis above, we can draw a number of conclusions that will be useful to aid any visitor visiting the city of Chennai, India.</a:t>
            </a:r>
          </a:p>
          <a:p>
            <a:r>
              <a:rPr lang="en-US" sz="4800" dirty="0" smtClean="0"/>
              <a:t>After collecting data from the Foursquare and </a:t>
            </a:r>
            <a:r>
              <a:rPr lang="en-US" sz="4800" dirty="0" err="1" smtClean="0"/>
              <a:t>Zomato</a:t>
            </a:r>
            <a:r>
              <a:rPr lang="en-US" sz="4800" dirty="0" smtClean="0"/>
              <a:t> APIs, we got a list of 102 different venues. However, not all venues from the two APIs were identical. Hence, we had to inspect their latitude and longitude values as well as names to combine them and remove all the outliers. This resulted in a total venue count of 55.</a:t>
            </a:r>
          </a:p>
          <a:p>
            <a:r>
              <a:rPr lang="en-US" sz="4800" dirty="0" smtClean="0"/>
              <a:t>We identified that from the total set of venues, majority of them were Fast food and Indian Restaurants. A visitor who loves Fast food/Indian Restaurants would surely benefit from coming to Chennai.</a:t>
            </a:r>
          </a:p>
          <a:p>
            <a:r>
              <a:rPr lang="en-US" sz="4800" dirty="0" smtClean="0"/>
              <a:t>While the complete range of ratings range from 1 to 5, the majority venues have ratings close to 4. This means that most restaurants provide good quality food which is liked by the people of the city, thus indicating the high rating. When we plot these venues on the map, we discover that there are clusters of venues around </a:t>
            </a:r>
            <a:r>
              <a:rPr lang="en-US" sz="4800" dirty="0" err="1" smtClean="0"/>
              <a:t>Guindy</a:t>
            </a:r>
            <a:r>
              <a:rPr lang="en-US" sz="4800" dirty="0" smtClean="0"/>
              <a:t> and </a:t>
            </a:r>
            <a:r>
              <a:rPr lang="en-US" sz="4800" dirty="0" err="1" smtClean="0"/>
              <a:t>Royapettah</a:t>
            </a:r>
            <a:r>
              <a:rPr lang="en-US" sz="4800" dirty="0" smtClean="0"/>
              <a:t>. These clusters also have very high ratings (more than 3</a:t>
            </a:r>
            <a:r>
              <a:rPr lang="en-US" sz="4800" dirty="0" smtClean="0"/>
              <a:t>).</a:t>
            </a:r>
            <a:endParaRPr lang="en-US" sz="4800"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32500" lnSpcReduction="20000"/>
          </a:bodyPr>
          <a:lstStyle/>
          <a:p>
            <a:r>
              <a:rPr lang="en-US" sz="7200" dirty="0" smtClean="0"/>
              <a:t>When we take a look at the price values of each</a:t>
            </a:r>
            <a:r>
              <a:rPr lang="en-US" sz="7200" b="1" dirty="0" smtClean="0"/>
              <a:t> </a:t>
            </a:r>
            <a:r>
              <a:rPr lang="en-US" sz="7200" dirty="0" smtClean="0"/>
              <a:t>venue, we explore that many venues have prices which are in the range of Rs 100 to Rs 900 for one person. However, the variation in prices is very large, given the complete range starts from Rs 100 and goes </a:t>
            </a:r>
            <a:r>
              <a:rPr lang="en-US" sz="7200" dirty="0" err="1" smtClean="0"/>
              <a:t>upto</a:t>
            </a:r>
            <a:r>
              <a:rPr lang="en-US" sz="7200" dirty="0" smtClean="0"/>
              <a:t> Rs 1200. On plotting the venues based on their price range on the map, we discovered that venues located near Anna Nagar and are relatively priced lower than venues in </a:t>
            </a:r>
            <a:r>
              <a:rPr lang="en-US" sz="7200" dirty="0" err="1" smtClean="0"/>
              <a:t>Guindy</a:t>
            </a:r>
            <a:r>
              <a:rPr lang="en-US" sz="7200" dirty="0" smtClean="0"/>
              <a:t> and MRC Nagar . A mix of low price and high price exist in Thousand Lights.</a:t>
            </a:r>
          </a:p>
          <a:p>
            <a:r>
              <a:rPr lang="en-US" sz="7200" dirty="0" smtClean="0"/>
              <a:t>Finally, through clusters we identified that there are many venues which are relatively lower priced but have an average rating of 4.04. On the other hand, there are few venues which are high priced and have average rating of 4.12</a:t>
            </a:r>
            <a:r>
              <a:rPr lang="en-US" sz="7200" dirty="0" smtClean="0"/>
              <a:t>.</a:t>
            </a:r>
            <a:endParaRPr lang="en-US" sz="7200"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If you're looking for cheap places with relatively high rating, you should check </a:t>
            </a:r>
            <a:r>
              <a:rPr lang="en-US" dirty="0" err="1" smtClean="0"/>
              <a:t>Tambaram</a:t>
            </a:r>
            <a:r>
              <a:rPr lang="en-US" dirty="0" smtClean="0"/>
              <a:t>. If you're looking for the best places, with the highest rating but might also carry a high price tag, you should visit </a:t>
            </a:r>
            <a:r>
              <a:rPr lang="en-US" dirty="0" err="1" smtClean="0"/>
              <a:t>Guindy</a:t>
            </a:r>
            <a:r>
              <a:rPr lang="en-US" dirty="0" smtClean="0"/>
              <a:t> and MRC Nagar If you're looking to explore the city and have no specific criteria to decide upon the places you want to visit, you should try Thousand Lights. A company can use this information to build up an online website/mobile application, to provide users with up to date information about various venues in the city based on the search criteria (name, rating and price).</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a:bodyPr>
          <a:lstStyle/>
          <a:p>
            <a:r>
              <a:rPr lang="en-US" dirty="0" smtClean="0"/>
              <a:t>The purpose of this project was to explore the places that a person visiting Chennai could explore. The venues have been identified using Foursquare and </a:t>
            </a:r>
            <a:r>
              <a:rPr lang="en-US" dirty="0" err="1" smtClean="0"/>
              <a:t>Zomato</a:t>
            </a:r>
            <a:r>
              <a:rPr lang="en-US" dirty="0" smtClean="0"/>
              <a:t> API and have been plotted on the map. The map reveals that there are three major areas a person can visit: </a:t>
            </a:r>
            <a:r>
              <a:rPr lang="en-US" dirty="0" smtClean="0"/>
              <a:t> </a:t>
            </a:r>
            <a:r>
              <a:rPr lang="en-US" dirty="0" err="1" smtClean="0"/>
              <a:t>Tambaram</a:t>
            </a:r>
            <a:r>
              <a:rPr lang="en-US" dirty="0" smtClean="0"/>
              <a:t>, </a:t>
            </a:r>
            <a:r>
              <a:rPr lang="en-US" dirty="0" err="1" smtClean="0"/>
              <a:t>Guindy</a:t>
            </a:r>
            <a:r>
              <a:rPr lang="en-US" dirty="0" smtClean="0"/>
              <a:t> and Thousand Lights based on the visitor’s venue rating and price preferences, he/she can choose amongst the three places.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Data Collection</a:t>
            </a:r>
          </a:p>
          <a:p>
            <a:r>
              <a:rPr lang="en-US" dirty="0" smtClean="0"/>
              <a:t>Data Preparation</a:t>
            </a:r>
          </a:p>
          <a:p>
            <a:r>
              <a:rPr lang="en-US" dirty="0" smtClean="0"/>
              <a:t>Methodology and Analysis</a:t>
            </a:r>
          </a:p>
          <a:p>
            <a:r>
              <a:rPr lang="en-US" dirty="0" smtClean="0"/>
              <a:t>Results and Discussions</a:t>
            </a:r>
          </a:p>
          <a:p>
            <a:r>
              <a:rPr lang="en-US" dirty="0" smtClean="0"/>
              <a:t>Conclusions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The aim of this project is to identify venues in Chennai, India based on their rating and average prices. In this notebook, we will identify various venues in the city of Chennai, India, using Foursquare API and </a:t>
            </a:r>
            <a:r>
              <a:rPr lang="en-US" dirty="0" err="1" smtClean="0"/>
              <a:t>Zomato</a:t>
            </a:r>
            <a:r>
              <a:rPr lang="en-US" dirty="0" smtClean="0"/>
              <a:t> API, to help visitors select the restaurants that suit them the best.</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To get location and other information about various venues in Chennai, I used two APIs and decided to combine the data from both of them together. </a:t>
            </a:r>
          </a:p>
          <a:p>
            <a:r>
              <a:rPr lang="en-US" dirty="0" smtClean="0"/>
              <a:t>Using the </a:t>
            </a:r>
            <a:r>
              <a:rPr lang="en-US" dirty="0" err="1" smtClean="0"/>
              <a:t>Foursquare’s</a:t>
            </a:r>
            <a:r>
              <a:rPr lang="en-US" dirty="0" smtClean="0"/>
              <a:t> explore API (which gives venues recommendations), I fetched venues up to a range of 15 kilometers from the center of Chennai and collected their names, categories and locations (latitude and longitude). </a:t>
            </a:r>
          </a:p>
          <a:p>
            <a:r>
              <a:rPr lang="en-US" dirty="0" smtClean="0"/>
              <a:t>Using the name, latitude and longitude values, I used the </a:t>
            </a:r>
            <a:r>
              <a:rPr lang="en-US" dirty="0" err="1" smtClean="0"/>
              <a:t>Zomato</a:t>
            </a:r>
            <a:r>
              <a:rPr lang="en-US" dirty="0" smtClean="0"/>
              <a:t> search API to fetch venues from its database. This API allows to find venues based on search criteria (usually the name), latitude and longitude values and more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Visualizing the data from API’s</a:t>
            </a:r>
            <a:br>
              <a:rPr lang="en-US" sz="3200" dirty="0" smtClean="0"/>
            </a:br>
            <a:r>
              <a:rPr lang="en-US" sz="3200" dirty="0" smtClean="0"/>
              <a:t>figure 1 and 2</a:t>
            </a:r>
            <a:endParaRPr lang="en-US" sz="3200" dirty="0"/>
          </a:p>
        </p:txBody>
      </p:sp>
      <p:pic>
        <p:nvPicPr>
          <p:cNvPr id="4" name="Content Placeholder 3" descr="foursquare venues.png"/>
          <p:cNvPicPr>
            <a:picLocks noGrp="1"/>
          </p:cNvPicPr>
          <p:nvPr>
            <p:ph idx="1"/>
          </p:nvPr>
        </p:nvPicPr>
        <p:blipFill>
          <a:blip r:embed="rId2" cstate="print"/>
          <a:stretch>
            <a:fillRect/>
          </a:stretch>
        </p:blipFill>
        <p:spPr>
          <a:xfrm>
            <a:off x="1219200" y="1371600"/>
            <a:ext cx="7543799" cy="2209800"/>
          </a:xfrm>
          <a:prstGeom prst="rect">
            <a:avLst/>
          </a:prstGeom>
        </p:spPr>
      </p:pic>
      <p:pic>
        <p:nvPicPr>
          <p:cNvPr id="5" name="Picture 4" descr="zomato venues.png"/>
          <p:cNvPicPr/>
          <p:nvPr/>
        </p:nvPicPr>
        <p:blipFill>
          <a:blip r:embed="rId3" cstate="print"/>
          <a:stretch>
            <a:fillRect/>
          </a:stretch>
        </p:blipFill>
        <p:spPr>
          <a:xfrm>
            <a:off x="1295400" y="3733800"/>
            <a:ext cx="7543800" cy="2904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figure 1 and figure 2, we can clearly see that some venues from the two APIs do not align with each other. Thus, I decided to combine them using their latitude and longitude values.</a:t>
            </a:r>
          </a:p>
          <a:p>
            <a:r>
              <a:rPr lang="en-US" dirty="0" smtClean="0"/>
              <a:t>To combine the two datasets, I had to check that the latitude and longitude values of each corresponding venue match. After careful analysis, I decided to drop all corresponding venues from the two datasets that had their latitude and longitude values different by more than 0.0004 from one another. Thus, I rounded both the latitude and longitude values up to 4 decimal places. Then, I calculated the difference between the corresponding latitude and longitude values and saw if the difference was less than 0.0004 which should ideally mean that the two locations are the same. This removed many outliers from the two datasets. Once this was done, I observed that there were still some venues which were not correctly aligned. </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They can be categorized as follows:</a:t>
            </a:r>
          </a:p>
          <a:p>
            <a:pPr lvl="0"/>
            <a:r>
              <a:rPr lang="en-US" dirty="0" smtClean="0"/>
              <a:t>There are venues that have specific restaurants/cafes inside them as provided by </a:t>
            </a:r>
            <a:r>
              <a:rPr lang="en-US" dirty="0" err="1" smtClean="0"/>
              <a:t>Zomato</a:t>
            </a:r>
            <a:r>
              <a:rPr lang="en-US" dirty="0" smtClean="0"/>
              <a:t>.</a:t>
            </a:r>
          </a:p>
          <a:p>
            <a:pPr lvl="0"/>
            <a:r>
              <a:rPr lang="en-US" dirty="0" smtClean="0"/>
              <a:t>Some locations are so close that they have practically same latitude and longitude values.</a:t>
            </a:r>
          </a:p>
          <a:p>
            <a:pPr lvl="0"/>
            <a:r>
              <a:rPr lang="en-US" dirty="0" smtClean="0"/>
              <a:t>Some venues have been replaced with new venues.</a:t>
            </a:r>
          </a:p>
          <a:p>
            <a:r>
              <a:rPr lang="en-US" dirty="0" smtClean="0"/>
              <a:t>Venues belonging to category 1 and 3 are perfect to keep. However, the venues that belong to category 2 should be dropped. After careful inspection and removal, the final dataset had a total of 49 venues with which we can work.</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Aggregated Dataset</a:t>
            </a:r>
            <a:endParaRPr lang="en-US" dirty="0"/>
          </a:p>
        </p:txBody>
      </p:sp>
      <p:pic>
        <p:nvPicPr>
          <p:cNvPr id="4" name="Content Placeholder 3" descr="aggreagted table.png"/>
          <p:cNvPicPr>
            <a:picLocks noGrp="1"/>
          </p:cNvPicPr>
          <p:nvPr>
            <p:ph idx="1"/>
          </p:nvPr>
        </p:nvPicPr>
        <p:blipFill>
          <a:blip r:embed="rId2" cstate="print"/>
          <a:stretch>
            <a:fillRect/>
          </a:stretch>
        </p:blipFill>
        <p:spPr>
          <a:xfrm>
            <a:off x="1219200" y="2133600"/>
            <a:ext cx="7499350" cy="27432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36</TotalTime>
  <Words>1544</Words>
  <Application>Microsoft Office PowerPoint</Application>
  <PresentationFormat>On-screen Show (4:3)</PresentationFormat>
  <Paragraphs>59</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Solstice</vt:lpstr>
      <vt:lpstr>Exploring Venues of Chennai, India using Foursquare API and Zomato API</vt:lpstr>
      <vt:lpstr>ANAND KUMAR E 29-06-2020</vt:lpstr>
      <vt:lpstr>Table of Contents</vt:lpstr>
      <vt:lpstr>Introduction</vt:lpstr>
      <vt:lpstr>Data Collection</vt:lpstr>
      <vt:lpstr>Visualizing the data from API’s figure 1 and 2</vt:lpstr>
      <vt:lpstr>Data Preparation</vt:lpstr>
      <vt:lpstr>Data Preparation</vt:lpstr>
      <vt:lpstr>Final Aggregated Dataset</vt:lpstr>
      <vt:lpstr>Methodology and Exploratory Data Analysis </vt:lpstr>
      <vt:lpstr>Categories</vt:lpstr>
      <vt:lpstr>Visulizing Categories</vt:lpstr>
      <vt:lpstr>Ratings</vt:lpstr>
      <vt:lpstr>Ratings Visualization</vt:lpstr>
      <vt:lpstr>Venues with different ratings</vt:lpstr>
      <vt:lpstr>Price</vt:lpstr>
      <vt:lpstr>Visualizing Price</vt:lpstr>
      <vt:lpstr>Venues based on price range</vt:lpstr>
      <vt:lpstr>Clustering</vt:lpstr>
      <vt:lpstr>Visualizing clusters</vt:lpstr>
      <vt:lpstr>Clusters</vt:lpstr>
      <vt:lpstr>Results and Discussions</vt:lpstr>
      <vt:lpstr>Slide 23</vt:lpstr>
      <vt:lpstr>Slide 24</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Venues of Chennai, India using Foursquare API and Zomato API</dc:title>
  <dc:creator>egeet</dc:creator>
  <cp:lastModifiedBy>egeet</cp:lastModifiedBy>
  <cp:revision>2</cp:revision>
  <dcterms:created xsi:type="dcterms:W3CDTF">2020-06-29T06:31:59Z</dcterms:created>
  <dcterms:modified xsi:type="dcterms:W3CDTF">2020-06-29T07:08:09Z</dcterms:modified>
</cp:coreProperties>
</file>